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74" r:id="rId7"/>
    <p:sldId id="273" r:id="rId8"/>
    <p:sldId id="276" r:id="rId9"/>
    <p:sldId id="277" r:id="rId10"/>
    <p:sldId id="275" r:id="rId11"/>
    <p:sldId id="260" r:id="rId12"/>
    <p:sldId id="261" r:id="rId13"/>
    <p:sldId id="262" r:id="rId14"/>
    <p:sldId id="263" r:id="rId15"/>
    <p:sldId id="272" r:id="rId16"/>
    <p:sldId id="267" r:id="rId17"/>
    <p:sldId id="268" r:id="rId18"/>
    <p:sldId id="265" r:id="rId19"/>
    <p:sldId id="270" r:id="rId20"/>
    <p:sldId id="266" r:id="rId21"/>
    <p:sldId id="269" r:id="rId22"/>
    <p:sldId id="271" r:id="rId23"/>
    <p:sldId id="282" r:id="rId24"/>
    <p:sldId id="281" r:id="rId25"/>
    <p:sldId id="283" r:id="rId26"/>
    <p:sldId id="279" r:id="rId27"/>
    <p:sldId id="278" r:id="rId28"/>
    <p:sldId id="280" r:id="rId29"/>
    <p:sldId id="284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946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Rectangle 18"/>
          <p:cNvSpPr>
            <a:spLocks noChangeArrowheads="1"/>
          </p:cNvSpPr>
          <p:nvPr/>
        </p:nvSpPr>
        <p:spPr bwMode="gray">
          <a:xfrm>
            <a:off x="1716088" y="2005013"/>
            <a:ext cx="7439025" cy="2533650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00" name="Rectangle 28"/>
          <p:cNvSpPr>
            <a:spLocks noChangeArrowheads="1"/>
          </p:cNvSpPr>
          <p:nvPr/>
        </p:nvSpPr>
        <p:spPr bwMode="gray">
          <a:xfrm>
            <a:off x="1143000" y="3625850"/>
            <a:ext cx="914400" cy="914400"/>
          </a:xfrm>
          <a:prstGeom prst="rect">
            <a:avLst/>
          </a:pr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573088" y="3892550"/>
            <a:ext cx="576262" cy="64135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2" name="Rectangle 20"/>
          <p:cNvSpPr>
            <a:spLocks noChangeArrowheads="1"/>
          </p:cNvSpPr>
          <p:nvPr/>
        </p:nvSpPr>
        <p:spPr bwMode="gray">
          <a:xfrm>
            <a:off x="1716088" y="2000250"/>
            <a:ext cx="566737" cy="636588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3" name="Rectangle 21"/>
          <p:cNvSpPr>
            <a:spLocks noChangeArrowheads="1"/>
          </p:cNvSpPr>
          <p:nvPr/>
        </p:nvSpPr>
        <p:spPr bwMode="gray">
          <a:xfrm>
            <a:off x="2278063" y="1371600"/>
            <a:ext cx="585787" cy="635000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4" name="Rectangle 22"/>
          <p:cNvSpPr>
            <a:spLocks noChangeArrowheads="1"/>
          </p:cNvSpPr>
          <p:nvPr/>
        </p:nvSpPr>
        <p:spPr bwMode="gray">
          <a:xfrm>
            <a:off x="2281238" y="2000250"/>
            <a:ext cx="585787" cy="631825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5" name="Rectangle 23"/>
          <p:cNvSpPr>
            <a:spLocks noChangeArrowheads="1"/>
          </p:cNvSpPr>
          <p:nvPr/>
        </p:nvSpPr>
        <p:spPr bwMode="gray">
          <a:xfrm>
            <a:off x="1141413" y="2633663"/>
            <a:ext cx="574675" cy="62547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6" name="Rectangle 24"/>
          <p:cNvSpPr>
            <a:spLocks noChangeArrowheads="1"/>
          </p:cNvSpPr>
          <p:nvPr/>
        </p:nvSpPr>
        <p:spPr bwMode="gray">
          <a:xfrm>
            <a:off x="1716088" y="2635250"/>
            <a:ext cx="566737" cy="622300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7" name="Rectangle 25"/>
          <p:cNvSpPr>
            <a:spLocks noChangeArrowheads="1"/>
          </p:cNvSpPr>
          <p:nvPr/>
        </p:nvSpPr>
        <p:spPr bwMode="gray">
          <a:xfrm>
            <a:off x="573088" y="3257550"/>
            <a:ext cx="576262" cy="644525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8" name="Rectangle 26"/>
          <p:cNvSpPr>
            <a:spLocks noChangeArrowheads="1"/>
          </p:cNvSpPr>
          <p:nvPr/>
        </p:nvSpPr>
        <p:spPr bwMode="gray">
          <a:xfrm>
            <a:off x="1141413" y="3257550"/>
            <a:ext cx="576262" cy="644525"/>
          </a:xfrm>
          <a:prstGeom prst="rect">
            <a:avLst/>
          </a:prstGeom>
          <a:solidFill>
            <a:srgbClr val="3399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99" name="Rectangle 27"/>
          <p:cNvSpPr>
            <a:spLocks noChangeArrowheads="1"/>
          </p:cNvSpPr>
          <p:nvPr/>
        </p:nvSpPr>
        <p:spPr bwMode="gray">
          <a:xfrm>
            <a:off x="0" y="3900488"/>
            <a:ext cx="574675" cy="63341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1752600" y="3171825"/>
            <a:ext cx="6629400" cy="1012825"/>
          </a:xfrm>
        </p:spPr>
        <p:txBody>
          <a:bodyPr/>
          <a:lstStyle>
            <a:lvl1pPr algn="ctr">
              <a:defRPr sz="4800">
                <a:latin typeface="Verdana" pitchFamily="34" charset="0"/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  <a:endParaRPr lang="en-US" altLang="zh-CN" noProof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1600200" y="4648200"/>
            <a:ext cx="6324600" cy="381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  <a:endParaRPr lang="en-US" altLang="zh-CN" noProof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9187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954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36550"/>
            <a:ext cx="2057400" cy="48450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36550"/>
            <a:ext cx="6019800" cy="48450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370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692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62335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3952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3952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42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572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61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4107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027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6225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655638" y="360363"/>
            <a:ext cx="8497887" cy="719137"/>
          </a:xfrm>
          <a:prstGeom prst="rect">
            <a:avLst/>
          </a:prstGeom>
          <a:solidFill>
            <a:srgbClr val="008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395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1066800" y="336550"/>
            <a:ext cx="7391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添加标题</a:t>
            </a: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gray">
          <a:xfrm>
            <a:off x="0" y="719138"/>
            <a:ext cx="328613" cy="3619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gray">
          <a:xfrm>
            <a:off x="328613" y="357188"/>
            <a:ext cx="328612" cy="3619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0" name="Rectangle 26"/>
          <p:cNvSpPr>
            <a:spLocks noChangeArrowheads="1"/>
          </p:cNvSpPr>
          <p:nvPr/>
        </p:nvSpPr>
        <p:spPr bwMode="gray">
          <a:xfrm>
            <a:off x="657225" y="0"/>
            <a:ext cx="328613" cy="3619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657225" y="361950"/>
            <a:ext cx="328613" cy="361950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328613" y="719138"/>
            <a:ext cx="328612" cy="361950"/>
          </a:xfrm>
          <a:prstGeom prst="rect">
            <a:avLst/>
          </a:prstGeom>
          <a:solidFill>
            <a:srgbClr val="3399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Times New Roman" pitchFamily="18" charset="0"/>
          <a:ea typeface="黑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9900"/>
        </a:buClr>
        <a:buFont typeface="Wingdings" pitchFamily="2" charset="2"/>
        <a:buChar char="v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轮</a:t>
            </a:r>
            <a:r>
              <a:rPr lang="en-US" altLang="zh-CN" dirty="0" smtClean="0"/>
              <a:t>vs3</a:t>
            </a:r>
            <a:r>
              <a:rPr lang="zh-CN" altLang="en-US" dirty="0" smtClean="0"/>
              <a:t>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2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底板布局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底板在上（原方案）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优点：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维护方便，轮系容易拆装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上层机构容易设计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电机散热较好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缺点：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球进不来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重心略高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电机布线麻烦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altLang="en-US" dirty="0" smtClean="0"/>
              <a:t>底板在下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zh-CN" altLang="en-US" dirty="0"/>
              <a:t>缺</a:t>
            </a:r>
            <a:r>
              <a:rPr lang="zh-CN" altLang="en-US" dirty="0" smtClean="0"/>
              <a:t>点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 smtClean="0"/>
              <a:t>维护麻烦，拆装轮系要把所有东西都卸掉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上层机构布局很麻烦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电机过热会影响其他元件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优点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 smtClean="0"/>
              <a:t>球容易进来</a:t>
            </a:r>
            <a:endParaRPr lang="en-US" altLang="zh-CN" dirty="0"/>
          </a:p>
          <a:p>
            <a:pPr lvl="1"/>
            <a:r>
              <a:rPr lang="zh-CN" altLang="en-US" dirty="0" smtClean="0"/>
              <a:t>重心降低了</a:t>
            </a:r>
            <a:endParaRPr lang="en-US" altLang="zh-CN" dirty="0"/>
          </a:p>
          <a:p>
            <a:pPr lvl="1"/>
            <a:r>
              <a:rPr lang="zh-CN" altLang="en-US" dirty="0" smtClean="0"/>
              <a:t>电机线不用再穿过底板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6324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电机选型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5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586" y="116632"/>
            <a:ext cx="1944216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t="9361" r="4003" b="9361"/>
          <a:stretch/>
        </p:blipFill>
        <p:spPr>
          <a:xfrm>
            <a:off x="3111773" y="116632"/>
            <a:ext cx="1988820" cy="1944216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2825290"/>
              </p:ext>
            </p:extLst>
          </p:nvPr>
        </p:nvGraphicFramePr>
        <p:xfrm>
          <a:off x="512316" y="2215152"/>
          <a:ext cx="8092132" cy="4443921"/>
        </p:xfrm>
        <a:graphic>
          <a:graphicData uri="http://schemas.openxmlformats.org/drawingml/2006/table">
            <a:tbl>
              <a:tblPr>
                <a:tableStyleId>{EB9631B5-78F2-41C9-869B-9F39066F8104}</a:tableStyleId>
              </a:tblPr>
              <a:tblGrid>
                <a:gridCol w="2619524"/>
                <a:gridCol w="2882896"/>
                <a:gridCol w="2589712"/>
              </a:tblGrid>
              <a:tr h="493769">
                <a:tc>
                  <a:txBody>
                    <a:bodyPr/>
                    <a:lstStyle/>
                    <a:p>
                      <a:pPr algn="l" fontAlgn="ctr"/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 u="none" strike="noStrike" dirty="0">
                          <a:effectLst/>
                        </a:rPr>
                        <a:t>EC-40 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smtClean="0">
                          <a:effectLst/>
                        </a:rPr>
                        <a:t>RE-40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376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 dirty="0" smtClean="0">
                          <a:effectLst/>
                        </a:rPr>
                        <a:t>功率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170 W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150 W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376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>
                          <a:effectLst/>
                        </a:rPr>
                        <a:t>额定转速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 u="none" strike="noStrike" dirty="0" smtClean="0">
                          <a:effectLst/>
                        </a:rPr>
                        <a:t>9120</a:t>
                      </a:r>
                      <a:r>
                        <a:rPr lang="en-US" sz="2400" u="none" strike="noStrike" dirty="0" smtClean="0">
                          <a:effectLst/>
                        </a:rPr>
                        <a:t> </a:t>
                      </a:r>
                      <a:r>
                        <a:rPr lang="en-US" sz="2400" u="none" strike="noStrike" dirty="0">
                          <a:effectLst/>
                        </a:rPr>
                        <a:t>rpm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 u="none" strike="noStrike" dirty="0" smtClean="0">
                          <a:effectLst/>
                        </a:rPr>
                        <a:t>6930</a:t>
                      </a:r>
                      <a:r>
                        <a:rPr lang="en-US" sz="2400" u="none" strike="noStrike" dirty="0" smtClean="0">
                          <a:effectLst/>
                        </a:rPr>
                        <a:t> </a:t>
                      </a:r>
                      <a:r>
                        <a:rPr lang="en-US" sz="2400" u="none" strike="noStrike" dirty="0">
                          <a:effectLst/>
                        </a:rPr>
                        <a:t>rpm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9376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 dirty="0" smtClean="0">
                          <a:effectLst/>
                        </a:rPr>
                        <a:t>转矩常数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 u="none" strike="noStrike" dirty="0" smtClean="0">
                          <a:effectLst/>
                        </a:rPr>
                        <a:t>23.2</a:t>
                      </a:r>
                      <a:r>
                        <a:rPr lang="en-US" sz="2400" u="none" strike="noStrike" dirty="0" smtClean="0">
                          <a:effectLst/>
                        </a:rPr>
                        <a:t> mNm</a:t>
                      </a:r>
                      <a:r>
                        <a:rPr lang="en-US" altLang="zh-CN" sz="2400" u="none" strike="noStrike" dirty="0" smtClean="0">
                          <a:effectLst/>
                        </a:rPr>
                        <a:t>/A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 u="none" strike="noStrike" dirty="0" smtClean="0">
                          <a:effectLst/>
                        </a:rPr>
                        <a:t>30.2 mNm/A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9376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宋体"/>
                        </a:rPr>
                        <a:t>最大持续电流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7.39A</a:t>
                      </a:r>
                      <a:endParaRPr lang="en-US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en-US" altLang="zh-CN" sz="2400" u="none" strike="noStrike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5.77A</a:t>
                      </a:r>
                      <a:endParaRPr lang="en-US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</a:tr>
              <a:tr h="49376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电机热时间常数</a:t>
                      </a:r>
                      <a:endParaRPr lang="zh-CN" altLang="en-US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1910</a:t>
                      </a:r>
                      <a:r>
                        <a:rPr lang="en-US" altLang="zh-CN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736</a:t>
                      </a:r>
                      <a:r>
                        <a:rPr lang="en-US" altLang="zh-CN" sz="2400" u="none" strike="noStrike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sz="24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/>
                </a:tc>
              </a:tr>
              <a:tr h="49376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 dirty="0">
                          <a:effectLst/>
                        </a:rPr>
                        <a:t>长度</a:t>
                      </a:r>
                      <a:endParaRPr lang="zh-CN" alt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80mm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71mm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9376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>
                          <a:effectLst/>
                        </a:rPr>
                        <a:t>重量</a:t>
                      </a:r>
                      <a:endParaRPr lang="zh-CN" alt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580g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480g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  <a:tr h="493769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400" u="none" strike="noStrike" dirty="0">
                          <a:effectLst/>
                        </a:rPr>
                        <a:t>官网报价</a:t>
                      </a:r>
                      <a:r>
                        <a:rPr lang="en-US" altLang="zh-CN" sz="2400" u="none" strike="noStrike" dirty="0">
                          <a:effectLst/>
                        </a:rPr>
                        <a:t>(20</a:t>
                      </a:r>
                      <a:r>
                        <a:rPr lang="zh-CN" altLang="en-US" sz="2400" u="none" strike="noStrike" dirty="0">
                          <a:effectLst/>
                        </a:rPr>
                        <a:t>个</a:t>
                      </a:r>
                      <a:r>
                        <a:rPr lang="en-US" altLang="zh-CN" sz="2400" u="none" strike="noStrike" dirty="0">
                          <a:effectLst/>
                        </a:rPr>
                        <a:t>)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2459RMB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>
                          <a:effectLst/>
                        </a:rPr>
                        <a:t>1697RMB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7620" marR="7620" marT="762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6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轮系的思考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30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原方案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60" y="1484784"/>
            <a:ext cx="8077200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542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优、缺点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拆装方便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缺点：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有同轴问题，会卡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联轴器维护麻烦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长度较长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206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转盘电机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76200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136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实物</a:t>
            </a:r>
            <a:endParaRPr lang="zh-CN" altLang="en-US" dirty="0"/>
          </a:p>
        </p:txBody>
      </p:sp>
      <p:pic>
        <p:nvPicPr>
          <p:cNvPr id="4100" name="Picture 4" descr="http://gdt1.alicdn.com/bao/uploaded/i1/13852035438244472/T1gROOXp4eXXXXXXXX_!!0-item_pi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33872"/>
            <a:ext cx="7416824" cy="556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645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减速器</a:t>
            </a:r>
            <a:r>
              <a:rPr lang="en-US" altLang="zh-CN" dirty="0" smtClean="0"/>
              <a:t>+</a:t>
            </a:r>
            <a:r>
              <a:rPr lang="zh-CN" altLang="en-US" dirty="0" smtClean="0"/>
              <a:t>电机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/>
          <a:stretch/>
        </p:blipFill>
        <p:spPr bwMode="auto">
          <a:xfrm>
            <a:off x="395536" y="2132856"/>
            <a:ext cx="4785725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img03.taobaocdn.com/imgextra/i3/16860927/T2cIuwXk8bXXXXXXXX_!!1686092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8" y="3573016"/>
            <a:ext cx="326436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0273" y="1609636"/>
            <a:ext cx="198002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 smtClean="0"/>
              <a:t>谐波减速器</a:t>
            </a:r>
            <a:endParaRPr lang="en-US" altLang="zh-CN" sz="2800" dirty="0" smtClean="0"/>
          </a:p>
          <a:p>
            <a:pPr algn="ctr"/>
            <a:r>
              <a:rPr lang="en-US" altLang="zh-CN" sz="2800" dirty="0" smtClean="0"/>
              <a:t>+</a:t>
            </a:r>
          </a:p>
          <a:p>
            <a:pPr algn="ctr"/>
            <a:r>
              <a:rPr lang="zh-CN" altLang="en-US" sz="2800" dirty="0" smtClean="0"/>
              <a:t>直流电机</a:t>
            </a:r>
            <a:endParaRPr lang="zh-CN" altLang="en-US" sz="2800" dirty="0"/>
          </a:p>
        </p:txBody>
      </p:sp>
      <p:cxnSp>
        <p:nvCxnSpPr>
          <p:cNvPr id="5" name="直接箭头连接符 4"/>
          <p:cNvCxnSpPr/>
          <p:nvPr/>
        </p:nvCxnSpPr>
        <p:spPr bwMode="auto">
          <a:xfrm flipH="1">
            <a:off x="4211961" y="1844824"/>
            <a:ext cx="1798312" cy="100811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箭头连接符 9"/>
          <p:cNvCxnSpPr/>
          <p:nvPr/>
        </p:nvCxnSpPr>
        <p:spPr bwMode="auto">
          <a:xfrm flipH="1">
            <a:off x="3995936" y="2852936"/>
            <a:ext cx="2232248" cy="1944216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0647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齿轮</a:t>
            </a:r>
            <a:r>
              <a:rPr lang="en-US" altLang="zh-CN" dirty="0" smtClean="0"/>
              <a:t>+</a:t>
            </a:r>
            <a:r>
              <a:rPr lang="zh-CN" altLang="en-US" dirty="0" smtClean="0"/>
              <a:t>轴承</a:t>
            </a:r>
            <a:endParaRPr lang="zh-CN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714375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580112" y="5533996"/>
            <a:ext cx="2787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/>
              <a:t>=</a:t>
            </a:r>
            <a:r>
              <a:rPr lang="zh-CN" altLang="en-US" sz="3600" dirty="0" smtClean="0"/>
              <a:t>齿轮</a:t>
            </a:r>
            <a:r>
              <a:rPr lang="en-US" altLang="zh-CN" sz="3600" dirty="0"/>
              <a:t>+</a:t>
            </a:r>
            <a:r>
              <a:rPr lang="zh-CN" altLang="en-US" sz="3600" dirty="0"/>
              <a:t>轴承</a:t>
            </a:r>
          </a:p>
        </p:txBody>
      </p:sp>
    </p:spTree>
    <p:extLst>
      <p:ext uri="{BB962C8B-B14F-4D97-AF65-F5344CB8AC3E}">
        <p14:creationId xmlns:p14="http://schemas.microsoft.com/office/powerpoint/2010/main" val="102664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34" y="1412776"/>
            <a:ext cx="7828122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三轮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四轮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21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http://img.taobaocdn.com/imgextra/http:/img04.taobaocdn.com/imgextra/i4/60571413/T2EtLFXddbXXXXXXXX_!!605714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" y="188640"/>
            <a:ext cx="8520947" cy="6390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08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法兰输出的齿轮箱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5234435" cy="5023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77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764704"/>
            <a:ext cx="7056784" cy="549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35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新轮系设计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轮系装配图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96752"/>
            <a:ext cx="9144000" cy="5218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轮系装配图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36969"/>
            <a:ext cx="9144000" cy="3824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底盘配合</a:t>
            </a:r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700808"/>
            <a:ext cx="7241948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底盘配合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771203" y="749077"/>
            <a:ext cx="5524500" cy="641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4" name="组合 13"/>
          <p:cNvGrpSpPr/>
          <p:nvPr/>
        </p:nvGrpSpPr>
        <p:grpSpPr>
          <a:xfrm>
            <a:off x="3707904" y="3429000"/>
            <a:ext cx="1652000" cy="1008112"/>
            <a:chOff x="3707904" y="3429000"/>
            <a:chExt cx="1652000" cy="1008112"/>
          </a:xfrm>
        </p:grpSpPr>
        <p:cxnSp>
          <p:nvCxnSpPr>
            <p:cNvPr id="9" name="直接箭头连接符 8"/>
            <p:cNvCxnSpPr/>
            <p:nvPr/>
          </p:nvCxnSpPr>
          <p:spPr bwMode="auto">
            <a:xfrm rot="5400000" flipH="1" flipV="1">
              <a:off x="3707904" y="3429000"/>
              <a:ext cx="1008112" cy="1008112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" name="矩形 11"/>
            <p:cNvSpPr/>
            <p:nvPr/>
          </p:nvSpPr>
          <p:spPr>
            <a:xfrm>
              <a:off x="4283968" y="3861048"/>
              <a:ext cx="107593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170mm</a:t>
              </a:r>
              <a:endParaRPr lang="zh-CN" altLang="en-US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7236296" y="270892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电机用</a:t>
            </a:r>
            <a:r>
              <a:rPr lang="en-US" altLang="zh-CN" dirty="0" smtClean="0"/>
              <a:t>EC40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底盘配合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1164953" y="1435448"/>
            <a:ext cx="530542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10"/>
          <p:cNvGrpSpPr/>
          <p:nvPr/>
        </p:nvGrpSpPr>
        <p:grpSpPr>
          <a:xfrm>
            <a:off x="4644008" y="1628800"/>
            <a:ext cx="1152128" cy="720080"/>
            <a:chOff x="4644008" y="1628800"/>
            <a:chExt cx="1152128" cy="720080"/>
          </a:xfrm>
        </p:grpSpPr>
        <p:cxnSp>
          <p:nvCxnSpPr>
            <p:cNvPr id="7" name="直接箭头连接符 6"/>
            <p:cNvCxnSpPr/>
            <p:nvPr/>
          </p:nvCxnSpPr>
          <p:spPr bwMode="auto">
            <a:xfrm rot="5400000" flipH="1" flipV="1">
              <a:off x="5400092" y="1952836"/>
              <a:ext cx="432048" cy="3600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arrow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" name="矩形 7"/>
            <p:cNvSpPr/>
            <p:nvPr/>
          </p:nvSpPr>
          <p:spPr>
            <a:xfrm>
              <a:off x="4644008" y="1628800"/>
              <a:ext cx="92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66mm</a:t>
              </a:r>
              <a:endParaRPr lang="zh-CN" altLang="en-US"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4105275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32656"/>
            <a:ext cx="4248472" cy="283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3573016"/>
            <a:ext cx="4561697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速度对比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8" y="1803758"/>
            <a:ext cx="7272807" cy="3971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08304" y="2683738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1.224</a:t>
            </a:r>
            <a:r>
              <a:rPr lang="zh-CN" altLang="en-US" sz="2400" dirty="0" smtClean="0">
                <a:solidFill>
                  <a:srgbClr val="FF0000"/>
                </a:solidFill>
              </a:rPr>
              <a:t>倍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3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加速度对比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20"/>
            <a:ext cx="8064896" cy="4643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427984" y="195457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1.333</a:t>
            </a:r>
            <a:r>
              <a:rPr lang="zh-CN" altLang="en-US" dirty="0" smtClean="0">
                <a:solidFill>
                  <a:srgbClr val="FF0000"/>
                </a:solidFill>
              </a:rPr>
              <a:t>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03720" y="3501008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1.633</a:t>
            </a:r>
            <a:r>
              <a:rPr lang="zh-CN" altLang="en-US" dirty="0" smtClean="0">
                <a:solidFill>
                  <a:srgbClr val="FF0000"/>
                </a:solidFill>
              </a:rPr>
              <a:t>倍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6093296"/>
            <a:ext cx="662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相同单位加速度下，四轮单个轮子所需</a:t>
            </a:r>
            <a:r>
              <a:rPr lang="zh-CN" altLang="en-US" dirty="0" smtClean="0">
                <a:solidFill>
                  <a:srgbClr val="FF0000"/>
                </a:solidFill>
              </a:rPr>
              <a:t>摩擦力</a:t>
            </a:r>
            <a:r>
              <a:rPr lang="zh-CN" altLang="en-US" dirty="0" smtClean="0"/>
              <a:t>是三轮的</a:t>
            </a:r>
            <a:r>
              <a:rPr lang="en-US" altLang="zh-CN" dirty="0" smtClean="0">
                <a:solidFill>
                  <a:srgbClr val="FF0000"/>
                </a:solidFill>
              </a:rPr>
              <a:t>0.816</a:t>
            </a:r>
            <a:r>
              <a:rPr lang="zh-CN" altLang="en-US" dirty="0" smtClean="0"/>
              <a:t>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96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763688" y="2852936"/>
            <a:ext cx="6629400" cy="1012825"/>
          </a:xfrm>
        </p:spPr>
        <p:txBody>
          <a:bodyPr/>
          <a:lstStyle/>
          <a:p>
            <a:r>
              <a:rPr lang="zh-CN" altLang="en-US" dirty="0" smtClean="0"/>
              <a:t>底盘的考虑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4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31640" y="-891480"/>
            <a:ext cx="6480720" cy="86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6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8640"/>
            <a:ext cx="8640762" cy="6480175"/>
          </a:xfrm>
        </p:spPr>
      </p:pic>
    </p:spTree>
    <p:extLst>
      <p:ext uri="{BB962C8B-B14F-4D97-AF65-F5344CB8AC3E}">
        <p14:creationId xmlns:p14="http://schemas.microsoft.com/office/powerpoint/2010/main" val="192680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0648"/>
            <a:ext cx="8388424" cy="6290403"/>
          </a:xfrm>
        </p:spPr>
      </p:pic>
    </p:spTree>
    <p:extLst>
      <p:ext uri="{BB962C8B-B14F-4D97-AF65-F5344CB8AC3E}">
        <p14:creationId xmlns:p14="http://schemas.microsoft.com/office/powerpoint/2010/main" val="368564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76672"/>
            <a:ext cx="7992888" cy="59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9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17TGp_report_diagram_v2">
  <a:themeElements>
    <a:clrScheme name="117TGp_report_diagram_v2 1">
      <a:dk1>
        <a:srgbClr val="000000"/>
      </a:dk1>
      <a:lt1>
        <a:srgbClr val="FFFFFF"/>
      </a:lt1>
      <a:dk2>
        <a:srgbClr val="000798"/>
      </a:dk2>
      <a:lt2>
        <a:srgbClr val="B2B2B2"/>
      </a:lt2>
      <a:accent1>
        <a:srgbClr val="1B33E7"/>
      </a:accent1>
      <a:accent2>
        <a:srgbClr val="6699FF"/>
      </a:accent2>
      <a:accent3>
        <a:srgbClr val="FFFFFF"/>
      </a:accent3>
      <a:accent4>
        <a:srgbClr val="000000"/>
      </a:accent4>
      <a:accent5>
        <a:srgbClr val="ABADF1"/>
      </a:accent5>
      <a:accent6>
        <a:srgbClr val="5C8AE7"/>
      </a:accent6>
      <a:hlink>
        <a:srgbClr val="99CCFF"/>
      </a:hlink>
      <a:folHlink>
        <a:srgbClr val="3366CC"/>
      </a:folHlink>
    </a:clrScheme>
    <a:fontScheme name="117TGp_report_diagram_v2">
      <a:majorFont>
        <a:latin typeface="Times New Roman"/>
        <a:ea typeface="黑体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黑体" pitchFamily="2" charset="-122"/>
          </a:defRPr>
        </a:defPPr>
      </a:lstStyle>
    </a:lnDef>
  </a:objectDefaults>
  <a:extraClrSchemeLst>
    <a:extraClrScheme>
      <a:clrScheme name="117TGp_report_diagram_v2 1">
        <a:dk1>
          <a:srgbClr val="000000"/>
        </a:dk1>
        <a:lt1>
          <a:srgbClr val="FFFFFF"/>
        </a:lt1>
        <a:dk2>
          <a:srgbClr val="000798"/>
        </a:dk2>
        <a:lt2>
          <a:srgbClr val="B2B2B2"/>
        </a:lt2>
        <a:accent1>
          <a:srgbClr val="1B33E7"/>
        </a:accent1>
        <a:accent2>
          <a:srgbClr val="6699FF"/>
        </a:accent2>
        <a:accent3>
          <a:srgbClr val="FFFFFF"/>
        </a:accent3>
        <a:accent4>
          <a:srgbClr val="000000"/>
        </a:accent4>
        <a:accent5>
          <a:srgbClr val="ABADF1"/>
        </a:accent5>
        <a:accent6>
          <a:srgbClr val="5C8AE7"/>
        </a:accent6>
        <a:hlink>
          <a:srgbClr val="99CCFF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7TGp_report_diagram_v2 2">
        <a:dk1>
          <a:srgbClr val="000000"/>
        </a:dk1>
        <a:lt1>
          <a:srgbClr val="FFFFFF"/>
        </a:lt1>
        <a:dk2>
          <a:srgbClr val="094332"/>
        </a:dk2>
        <a:lt2>
          <a:srgbClr val="B2B2B2"/>
        </a:lt2>
        <a:accent1>
          <a:srgbClr val="0D6531"/>
        </a:accent1>
        <a:accent2>
          <a:srgbClr val="39AF6E"/>
        </a:accent2>
        <a:accent3>
          <a:srgbClr val="FFFFFF"/>
        </a:accent3>
        <a:accent4>
          <a:srgbClr val="000000"/>
        </a:accent4>
        <a:accent5>
          <a:srgbClr val="AAB8AD"/>
        </a:accent5>
        <a:accent6>
          <a:srgbClr val="339E63"/>
        </a:accent6>
        <a:hlink>
          <a:srgbClr val="93E1A0"/>
        </a:hlink>
        <a:folHlink>
          <a:srgbClr val="1D834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17TGp_report_diagram_v2 3">
        <a:dk1>
          <a:srgbClr val="000000"/>
        </a:dk1>
        <a:lt1>
          <a:srgbClr val="FFFFFF"/>
        </a:lt1>
        <a:dk2>
          <a:srgbClr val="275CA3"/>
        </a:dk2>
        <a:lt2>
          <a:srgbClr val="C0C0C0"/>
        </a:lt2>
        <a:accent1>
          <a:srgbClr val="529EBC"/>
        </a:accent1>
        <a:accent2>
          <a:srgbClr val="55BEE3"/>
        </a:accent2>
        <a:accent3>
          <a:srgbClr val="FFFFFF"/>
        </a:accent3>
        <a:accent4>
          <a:srgbClr val="000000"/>
        </a:accent4>
        <a:accent5>
          <a:srgbClr val="B3CCDA"/>
        </a:accent5>
        <a:accent6>
          <a:srgbClr val="4CACCE"/>
        </a:accent6>
        <a:hlink>
          <a:srgbClr val="9FD4F1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经典数据关联方法</Template>
  <TotalTime>277</TotalTime>
  <Words>224</Words>
  <Application>Microsoft Office PowerPoint</Application>
  <PresentationFormat>全屏显示(4:3)</PresentationFormat>
  <Paragraphs>86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117TGp_report_diagram_v2</vt:lpstr>
      <vt:lpstr>4轮vs3轮</vt:lpstr>
      <vt:lpstr>三轮 VS 四轮</vt:lpstr>
      <vt:lpstr>速度对比</vt:lpstr>
      <vt:lpstr>加速度对比</vt:lpstr>
      <vt:lpstr>底盘的考虑</vt:lpstr>
      <vt:lpstr>PowerPoint 演示文稿</vt:lpstr>
      <vt:lpstr>PowerPoint 演示文稿</vt:lpstr>
      <vt:lpstr>PowerPoint 演示文稿</vt:lpstr>
      <vt:lpstr>PowerPoint 演示文稿</vt:lpstr>
      <vt:lpstr>底板布局</vt:lpstr>
      <vt:lpstr>电机选型</vt:lpstr>
      <vt:lpstr>PowerPoint 演示文稿</vt:lpstr>
      <vt:lpstr>轮系的思考</vt:lpstr>
      <vt:lpstr>原方案</vt:lpstr>
      <vt:lpstr>优、缺点</vt:lpstr>
      <vt:lpstr>转盘电机</vt:lpstr>
      <vt:lpstr>实物</vt:lpstr>
      <vt:lpstr>减速器+电机</vt:lpstr>
      <vt:lpstr>齿轮+轴承</vt:lpstr>
      <vt:lpstr>PowerPoint 演示文稿</vt:lpstr>
      <vt:lpstr>法兰输出的齿轮箱</vt:lpstr>
      <vt:lpstr>PowerPoint 演示文稿</vt:lpstr>
      <vt:lpstr>新轮系设计</vt:lpstr>
      <vt:lpstr>轮系装配图</vt:lpstr>
      <vt:lpstr>轮系装配图</vt:lpstr>
      <vt:lpstr>底盘配合</vt:lpstr>
      <vt:lpstr>底盘配合</vt:lpstr>
      <vt:lpstr>底盘配合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方案比较</dc:title>
  <dc:creator>Nubot</dc:creator>
  <cp:lastModifiedBy>Nubot</cp:lastModifiedBy>
  <cp:revision>23</cp:revision>
  <dcterms:created xsi:type="dcterms:W3CDTF">2013-11-12T01:16:21Z</dcterms:created>
  <dcterms:modified xsi:type="dcterms:W3CDTF">2013-11-29T00:54:34Z</dcterms:modified>
</cp:coreProperties>
</file>